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7" r:id="rId4"/>
    <p:sldId id="281" r:id="rId5"/>
    <p:sldId id="258" r:id="rId6"/>
    <p:sldId id="282" r:id="rId7"/>
    <p:sldId id="262" r:id="rId8"/>
    <p:sldId id="261" r:id="rId9"/>
    <p:sldId id="283" r:id="rId10"/>
    <p:sldId id="259" r:id="rId11"/>
    <p:sldId id="265" r:id="rId12"/>
    <p:sldId id="260" r:id="rId13"/>
    <p:sldId id="271" r:id="rId14"/>
    <p:sldId id="273" r:id="rId15"/>
    <p:sldId id="274" r:id="rId16"/>
    <p:sldId id="275" r:id="rId17"/>
    <p:sldId id="276" r:id="rId18"/>
    <p:sldId id="277" r:id="rId19"/>
    <p:sldId id="278" r:id="rId20"/>
    <p:sldId id="267" r:id="rId21"/>
    <p:sldId id="270" r:id="rId22"/>
    <p:sldId id="279" r:id="rId23"/>
    <p:sldId id="269" r:id="rId24"/>
    <p:sldId id="268" r:id="rId25"/>
    <p:sldId id="266" r:id="rId26"/>
    <p:sldId id="264" r:id="rId27"/>
    <p:sldId id="263" r:id="rId28"/>
    <p:sldId id="280"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000"/>
              <a:t>Project on Q&amp;A system on food data</a:t>
            </a:r>
            <a:endParaRPr lang="en-US" sz="4000"/>
          </a:p>
        </p:txBody>
      </p:sp>
      <p:sp>
        <p:nvSpPr>
          <p:cNvPr id="3" name="Subtitle 2"/>
          <p:cNvSpPr>
            <a:spLocks noGrp="1"/>
          </p:cNvSpPr>
          <p:nvPr>
            <p:ph type="subTitle" idx="1"/>
          </p:nvPr>
        </p:nvSpPr>
        <p:spPr/>
        <p:txBody>
          <a:bodyPr/>
          <a:p>
            <a:r>
              <a:rPr lang="en-US"/>
              <a:t>Passionfruit assignment</a:t>
            </a:r>
            <a:endParaRPr lang="en-US"/>
          </a:p>
          <a:p>
            <a:r>
              <a:rPr lang="en-US"/>
              <a:t>Jan 15, 2025</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UI</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pic>
        <p:nvPicPr>
          <p:cNvPr id="11" name="Picture 10" descr="ui"/>
          <p:cNvPicPr>
            <a:picLocks noChangeAspect="1"/>
          </p:cNvPicPr>
          <p:nvPr/>
        </p:nvPicPr>
        <p:blipFill>
          <a:blip r:embed="rId1"/>
          <a:stretch>
            <a:fillRect/>
          </a:stretch>
        </p:blipFill>
        <p:spPr>
          <a:xfrm>
            <a:off x="2628900" y="423545"/>
            <a:ext cx="9199880" cy="5932805"/>
          </a:xfrm>
          <a:prstGeom prst="rect">
            <a:avLst/>
          </a:prstGeom>
        </p:spPr>
      </p:pic>
      <p:sp>
        <p:nvSpPr>
          <p:cNvPr id="12" name="Text Box 11"/>
          <p:cNvSpPr txBox="1"/>
          <p:nvPr/>
        </p:nvSpPr>
        <p:spPr>
          <a:xfrm>
            <a:off x="1701800" y="1892300"/>
            <a:ext cx="1193800" cy="368300"/>
          </a:xfrm>
          <a:prstGeom prst="rect">
            <a:avLst/>
          </a:prstGeom>
          <a:noFill/>
        </p:spPr>
        <p:txBody>
          <a:bodyPr wrap="square" rtlCol="0">
            <a:spAutoFit/>
          </a:bodyPr>
          <a:p>
            <a:r>
              <a:rPr lang="en-US"/>
              <a:t>Plot</a:t>
            </a:r>
            <a:endParaRPr lang="en-US"/>
          </a:p>
        </p:txBody>
      </p:sp>
      <p:sp>
        <p:nvSpPr>
          <p:cNvPr id="13" name="Text Box 12"/>
          <p:cNvSpPr txBox="1"/>
          <p:nvPr/>
        </p:nvSpPr>
        <p:spPr>
          <a:xfrm>
            <a:off x="1047750" y="4762500"/>
            <a:ext cx="1676400" cy="368300"/>
          </a:xfrm>
          <a:prstGeom prst="rect">
            <a:avLst/>
          </a:prstGeom>
          <a:noFill/>
        </p:spPr>
        <p:txBody>
          <a:bodyPr wrap="square" rtlCol="0">
            <a:spAutoFit/>
          </a:bodyPr>
          <a:p>
            <a:r>
              <a:rPr lang="en-US"/>
              <a:t>Data preview</a:t>
            </a:r>
            <a:endParaRPr lang="en-US"/>
          </a:p>
        </p:txBody>
      </p:sp>
      <p:sp>
        <p:nvSpPr>
          <p:cNvPr id="14" name="Text Box 13"/>
          <p:cNvSpPr txBox="1"/>
          <p:nvPr/>
        </p:nvSpPr>
        <p:spPr>
          <a:xfrm>
            <a:off x="7918450" y="5334000"/>
            <a:ext cx="3434715" cy="368300"/>
          </a:xfrm>
          <a:prstGeom prst="rect">
            <a:avLst/>
          </a:prstGeom>
          <a:noFill/>
        </p:spPr>
        <p:txBody>
          <a:bodyPr wrap="square" rtlCol="0">
            <a:spAutoFit/>
          </a:bodyPr>
          <a:p>
            <a:r>
              <a:rPr lang="en-US"/>
              <a:t>User request and output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cases</a:t>
            </a:r>
            <a:endParaRPr lang="en-US"/>
          </a:p>
        </p:txBody>
      </p:sp>
      <p:sp>
        <p:nvSpPr>
          <p:cNvPr id="3" name="Content Placeholder 2"/>
          <p:cNvSpPr>
            <a:spLocks noGrp="1"/>
          </p:cNvSpPr>
          <p:nvPr>
            <p:ph idx="1"/>
          </p:nvPr>
        </p:nvSpPr>
        <p:spPr/>
        <p:txBody>
          <a:bodyPr>
            <a:normAutofit fontScale="70000"/>
          </a:bodyPr>
          <a:p>
            <a:pPr marL="0" indent="0">
              <a:buNone/>
            </a:pPr>
            <a:r>
              <a:rPr lang="en-US" altLang="en-US"/>
              <a:t>1. What is the energy content (in kcal) of 100 grams of "Aardappelen rauw" (raw potatoes)?</a:t>
            </a:r>
            <a:endParaRPr lang="en-US" altLang="en-US"/>
          </a:p>
          <a:p>
            <a:pPr marL="0" indent="0">
              <a:buNone/>
            </a:pPr>
            <a:r>
              <a:rPr lang="en-US" altLang="en-US"/>
              <a:t>2. List all food items in the dataset that contain traces of "CARTA."</a:t>
            </a:r>
            <a:endParaRPr lang="en-US" altLang="en-US"/>
          </a:p>
          <a:p>
            <a:pPr marL="0" indent="0">
              <a:buNone/>
            </a:pPr>
            <a:r>
              <a:rPr lang="en-US" altLang="en-US"/>
              <a:t>3. Which vegetable in the dataset has the highest amount of vitamin C per 100 grams?</a:t>
            </a:r>
            <a:endParaRPr lang="en-US" altLang="en-US"/>
          </a:p>
          <a:p>
            <a:pPr marL="0" indent="0">
              <a:buNone/>
            </a:pPr>
            <a:r>
              <a:rPr lang="en-US" altLang="en-US"/>
              <a:t>4. Find the protein content (in grams) of "Rijst witte rauw" (raw white rice) and compare it with "Pasta witte rauw" (raw white pasta). Which one has more protein?</a:t>
            </a:r>
            <a:endParaRPr lang="en-US" altLang="en-US"/>
          </a:p>
          <a:p>
            <a:pPr marL="0" indent="0">
              <a:buNone/>
            </a:pPr>
            <a:r>
              <a:rPr lang="en-US" altLang="en-US"/>
              <a:t>5. Which food items contain more than 10 grams of fiber per 100 grams?</a:t>
            </a:r>
            <a:endParaRPr lang="en-US" altLang="en-US"/>
          </a:p>
          <a:p>
            <a:pPr marL="0" indent="0">
              <a:buNone/>
            </a:pPr>
            <a:r>
              <a:rPr lang="en-US" altLang="en-US"/>
              <a:t>6. Calculate the average fat content (in grams) for all foods in the "Groente" (vegetables) category.</a:t>
            </a:r>
            <a:endParaRPr lang="en-US" altLang="en-US"/>
          </a:p>
          <a:p>
            <a:pPr marL="0" indent="0">
              <a:buNone/>
            </a:pPr>
            <a:r>
              <a:rPr lang="en-US" altLang="en-US"/>
              <a:t>7. What is the recommended daily intake of dietary fiber for an adult?</a:t>
            </a:r>
            <a:endParaRPr lang="en-US" altLang="en-US"/>
          </a:p>
          <a:p>
            <a:pPr marL="0" indent="0">
              <a:buNone/>
            </a:pPr>
            <a:r>
              <a:rPr lang="en-US" altLang="en-US"/>
              <a:t>8. If a person consumes 200 grams of "Asperge witte rauw" (raw white asparagus), how much of their daily vitamin C requirement does it fulfill?</a:t>
            </a:r>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1 - </a:t>
            </a:r>
            <a:r>
              <a:rPr lang="en-US" altLang="en-US" sz="2800">
                <a:sym typeface="+mn-ea"/>
              </a:rPr>
              <a:t>What is the energy content (in kcal) of 100 grams of "Aardappelen rauw" (raw potatoes)?</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6" name="Picture 5" descr="1-perplexity"/>
          <p:cNvPicPr>
            <a:picLocks noChangeAspect="1"/>
          </p:cNvPicPr>
          <p:nvPr/>
        </p:nvPicPr>
        <p:blipFill>
          <a:blip r:embed="rId1"/>
          <a:stretch>
            <a:fillRect/>
          </a:stretch>
        </p:blipFill>
        <p:spPr>
          <a:xfrm>
            <a:off x="1104900" y="1691005"/>
            <a:ext cx="9982200" cy="39223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2 - </a:t>
            </a:r>
            <a:r>
              <a:rPr lang="en-US" altLang="en-US" sz="2800">
                <a:sym typeface="+mn-ea"/>
              </a:rPr>
              <a:t>List all food items in the dataset that contain traces of "CARTA."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3"/>
          <p:cNvPicPr>
            <a:picLocks noChangeAspect="1"/>
          </p:cNvPicPr>
          <p:nvPr/>
        </p:nvPicPr>
        <p:blipFill>
          <a:blip r:embed="rId1"/>
          <a:stretch>
            <a:fillRect/>
          </a:stretch>
        </p:blipFill>
        <p:spPr>
          <a:xfrm>
            <a:off x="2145665" y="1791335"/>
            <a:ext cx="8979535" cy="45046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3 - </a:t>
            </a:r>
            <a:r>
              <a:rPr lang="en-US" altLang="en-US" sz="2800">
                <a:sym typeface="+mn-ea"/>
              </a:rPr>
              <a:t>Which vegetable in the dataset has the highest amount of vitamin C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3"/>
          <p:cNvPicPr>
            <a:picLocks noChangeAspect="1"/>
          </p:cNvPicPr>
          <p:nvPr/>
        </p:nvPicPr>
        <p:blipFill>
          <a:blip r:embed="rId1"/>
          <a:stretch>
            <a:fillRect/>
          </a:stretch>
        </p:blipFill>
        <p:spPr>
          <a:xfrm>
            <a:off x="1631950" y="1520190"/>
            <a:ext cx="8648065" cy="53378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000"/>
              <a:t>Use cases 4 - </a:t>
            </a:r>
            <a:r>
              <a:rPr lang="en-US" altLang="en-US" sz="2000">
                <a:sym typeface="+mn-ea"/>
              </a:rPr>
              <a:t>Find the protein content (in grams) of "Rijst witte rauw" (raw white rice) and compare it with "Pasta witte rauw" (raw white pasta). Which one has more protein?? (openai)</a:t>
            </a:r>
            <a:endParaRPr lang="en-US" altLang="en-US" sz="20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4"/>
          <p:cNvPicPr>
            <a:picLocks noChangeAspect="1"/>
          </p:cNvPicPr>
          <p:nvPr/>
        </p:nvPicPr>
        <p:blipFill>
          <a:blip r:embed="rId1"/>
          <a:stretch>
            <a:fillRect/>
          </a:stretch>
        </p:blipFill>
        <p:spPr>
          <a:xfrm>
            <a:off x="1828165" y="1507490"/>
            <a:ext cx="8877935" cy="5350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5 - </a:t>
            </a:r>
            <a:r>
              <a:rPr lang="en-US" altLang="en-US" sz="2800">
                <a:sym typeface="+mn-ea"/>
              </a:rPr>
              <a:t>Which food items contain more than 10 grams of fiber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5"/>
          <p:cNvPicPr>
            <a:picLocks noChangeAspect="1"/>
          </p:cNvPicPr>
          <p:nvPr/>
        </p:nvPicPr>
        <p:blipFill>
          <a:blip r:embed="rId1"/>
          <a:stretch>
            <a:fillRect/>
          </a:stretch>
        </p:blipFill>
        <p:spPr>
          <a:xfrm>
            <a:off x="2686050" y="1691005"/>
            <a:ext cx="7302500" cy="48469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6 - </a:t>
            </a:r>
            <a:r>
              <a:rPr lang="en-US" altLang="en-US" sz="2800">
                <a:sym typeface="+mn-ea"/>
              </a:rPr>
              <a:t>Calculate the average fat content (in grams) for all foods in the "Groente" (vegetables) category</a:t>
            </a:r>
            <a:r>
              <a:rPr lang="en-US" altLang="en-US" sz="2800">
                <a:sym typeface="+mn-ea"/>
              </a:rPr>
              <a:t> -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6"/>
          <p:cNvPicPr>
            <a:picLocks noChangeAspect="1"/>
          </p:cNvPicPr>
          <p:nvPr/>
        </p:nvPicPr>
        <p:blipFill>
          <a:blip r:embed="rId1"/>
          <a:stretch>
            <a:fillRect/>
          </a:stretch>
        </p:blipFill>
        <p:spPr>
          <a:xfrm>
            <a:off x="1548765" y="1600835"/>
            <a:ext cx="10643235" cy="4755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7 - </a:t>
            </a:r>
            <a:r>
              <a:rPr lang="en-US" altLang="en-US" sz="2800">
                <a:sym typeface="+mn-ea"/>
              </a:rPr>
              <a:t>What is the recommended daily intake of dietary fiber for an adult? - perplexity</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noAutofit/>
          </a:bodyPr>
          <a:p>
            <a:r>
              <a:rPr lang="en-US" altLang="en-US" sz="1800"/>
              <a:t>The recommended daily intake of dietary fiber varies based on age and sex, but generally, adult men require about 31 to 34 grams per day, while adult women require about 25 to 28 grams per day for those under 50. For women and men aged 51 and older, the recommendations are 22 and 28 grams, respectively[1][2][3].</a:t>
            </a:r>
            <a:endParaRPr lang="en-US" altLang="en-US" sz="1800"/>
          </a:p>
          <a:p>
            <a:endParaRPr lang="en-US" altLang="en-US" sz="1800"/>
          </a:p>
          <a:p>
            <a:r>
              <a:rPr lang="en-US" altLang="en-US" sz="1800"/>
              <a:t>The following are the citations used:</a:t>
            </a:r>
            <a:endParaRPr lang="en-US" altLang="en-US" sz="1800"/>
          </a:p>
          <a:p>
            <a:endParaRPr lang="en-US" altLang="en-US" sz="1800"/>
          </a:p>
          <a:p>
            <a:r>
              <a:rPr lang="en-US" altLang="en-US" sz="1800"/>
              <a:t>[1]https://www.health.harvard.edu/blog/should-i-be-eating-more-fiber-2019022115927</a:t>
            </a:r>
            <a:endParaRPr lang="en-US" altLang="en-US" sz="1800"/>
          </a:p>
          <a:p>
            <a:r>
              <a:rPr lang="en-US" altLang="en-US" sz="1800"/>
              <a:t>[2]https://www.medicalnewstoday.com/articles/321993</a:t>
            </a:r>
            <a:endParaRPr lang="en-US" altLang="en-US" sz="1800"/>
          </a:p>
          <a:p>
            <a:r>
              <a:rPr lang="en-US" altLang="en-US" sz="1800"/>
              <a:t>[3]https://www.healthline.com/health/food-nutrition/how-much-fiber-per-day</a:t>
            </a:r>
            <a:endParaRPr lang="en-US" altLang="en-US" sz="1800"/>
          </a:p>
          <a:p>
            <a:r>
              <a:rPr lang="en-US" altLang="en-US" sz="1800"/>
              <a:t>[4]https://www.eatright.org/health/essential-nutrients/carbohydrates/easy-ways-to-boost-fiber-in-your-daily-diet</a:t>
            </a:r>
            <a:endParaRPr lang="en-US" altLang="en-US" sz="1800"/>
          </a:p>
          <a:p>
            <a:r>
              <a:rPr lang="en-US" altLang="en-US" sz="1800"/>
              <a:t>[5]https://www.mayoclinic.org/healthy-lifestyle/nutrition-and-healthy-eating/in-depth/high-fiber-foods/art-20050948</a:t>
            </a:r>
            <a:endParaRPr lang="en-US"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Perplexity (simple prompt)</a:t>
            </a:r>
            <a:endParaRPr lang="en-US" sz="3200"/>
          </a:p>
        </p:txBody>
      </p:sp>
      <p:pic>
        <p:nvPicPr>
          <p:cNvPr id="5" name="Content Placeholder 4"/>
          <p:cNvPicPr>
            <a:picLocks noChangeAspect="1"/>
          </p:cNvPicPr>
          <p:nvPr>
            <p:ph idx="1"/>
          </p:nvPr>
        </p:nvPicPr>
        <p:blipFill>
          <a:blip r:embed="rId1"/>
          <a:stretch>
            <a:fillRect/>
          </a:stretch>
        </p:blipFill>
        <p:spPr>
          <a:xfrm>
            <a:off x="1536700" y="1491615"/>
            <a:ext cx="9271635" cy="435610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Rounded Rectangle 5"/>
          <p:cNvSpPr/>
          <p:nvPr/>
        </p:nvSpPr>
        <p:spPr>
          <a:xfrm>
            <a:off x="1682750" y="3812540"/>
            <a:ext cx="4267200" cy="457200"/>
          </a:xfrm>
          <a:prstGeom prst="roundRect">
            <a:avLst/>
          </a:prstGeom>
          <a:ln w="3492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Text Box 8"/>
          <p:cNvSpPr txBox="1"/>
          <p:nvPr/>
        </p:nvSpPr>
        <p:spPr>
          <a:xfrm>
            <a:off x="6781800" y="3803650"/>
            <a:ext cx="4572000" cy="368300"/>
          </a:xfrm>
          <a:prstGeom prst="rect">
            <a:avLst/>
          </a:prstGeom>
          <a:noFill/>
        </p:spPr>
        <p:txBody>
          <a:bodyPr wrap="square" rtlCol="0">
            <a:spAutoFit/>
          </a:bodyPr>
          <a:p>
            <a:r>
              <a:rPr lang="en-US"/>
              <a:t>Assume information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Skeleton</a:t>
            </a:r>
            <a:endParaRPr lang="en-US"/>
          </a:p>
        </p:txBody>
      </p:sp>
      <p:sp>
        <p:nvSpPr>
          <p:cNvPr id="3" name="Content Placeholder 2"/>
          <p:cNvSpPr>
            <a:spLocks noGrp="1"/>
          </p:cNvSpPr>
          <p:nvPr>
            <p:ph idx="1"/>
          </p:nvPr>
        </p:nvSpPr>
        <p:spPr/>
        <p:txBody>
          <a:bodyPr/>
          <a:p>
            <a:r>
              <a:rPr lang="en-US"/>
              <a:t>Problem</a:t>
            </a:r>
            <a:endParaRPr lang="en-US"/>
          </a:p>
          <a:p>
            <a:r>
              <a:rPr lang="en-US"/>
              <a:t>Exploratory data analysis</a:t>
            </a:r>
            <a:endParaRPr lang="en-US"/>
          </a:p>
          <a:p>
            <a:r>
              <a:rPr lang="en-US"/>
              <a:t>Solution in a brief</a:t>
            </a:r>
            <a:endParaRPr lang="en-US"/>
          </a:p>
          <a:p>
            <a:r>
              <a:rPr lang="en-US"/>
              <a:t>Example use cases</a:t>
            </a:r>
            <a:endParaRPr lang="en-US"/>
          </a:p>
          <a:p>
            <a:r>
              <a:rPr lang="en-US"/>
              <a:t>Some observations on the solution</a:t>
            </a:r>
            <a:endParaRPr lang="en-US"/>
          </a:p>
          <a:p>
            <a:r>
              <a:rPr lang="en-US">
                <a:sym typeface="+mn-ea"/>
              </a:rPr>
              <a:t>Path forward</a:t>
            </a:r>
            <a:endParaRPr lang="en-US"/>
          </a:p>
          <a:p>
            <a:pPr marL="0" indent="0">
              <a:buNone/>
            </a:pP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Perplexity</a:t>
            </a:r>
            <a:endParaRPr lang="en-US" sz="32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3982085" y="5799455"/>
            <a:ext cx="7799705" cy="645160"/>
          </a:xfrm>
          <a:prstGeom prst="rect">
            <a:avLst/>
          </a:prstGeom>
          <a:noFill/>
        </p:spPr>
        <p:txBody>
          <a:bodyPr wrap="square" rtlCol="0" anchor="t">
            <a:spAutoFit/>
          </a:bodyPr>
          <a:p>
            <a:pPr lvl="2" algn="ctr"/>
            <a:r>
              <a:rPr lang="en-US" altLang="en-US">
                <a:sym typeface="+mn-ea"/>
              </a:rPr>
              <a:t>Sometimes output correct answer by retrieving the datasets</a:t>
            </a:r>
            <a:endParaRPr lang="en-US" altLang="en-US">
              <a:sym typeface="+mn-ea"/>
            </a:endParaRPr>
          </a:p>
          <a:p>
            <a:pPr lvl="2" algn="ctr"/>
            <a:r>
              <a:rPr lang="en-US" altLang="en-US">
                <a:sym typeface="+mn-ea"/>
              </a:rPr>
              <a:t>while it also relies everything on external source</a:t>
            </a:r>
            <a:endParaRPr lang="en-US" altLang="en-US">
              <a:sym typeface="+mn-ea"/>
            </a:endParaRPr>
          </a:p>
        </p:txBody>
      </p:sp>
      <p:sp>
        <p:nvSpPr>
          <p:cNvPr id="11" name="Content Placeholder 4"/>
          <p:cNvSpPr>
            <a:spLocks noGrp="1"/>
          </p:cNvSpPr>
          <p:nvPr/>
        </p:nvSpPr>
        <p:spPr>
          <a:xfrm>
            <a:off x="215900" y="1691005"/>
            <a:ext cx="46602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en-US" sz="1600" b="1"/>
              <a:t>Give an example in the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3" name="Text Box 2"/>
          <p:cNvSpPr txBox="1"/>
          <p:nvPr/>
        </p:nvSpPr>
        <p:spPr>
          <a:xfrm>
            <a:off x="5104765" y="630555"/>
            <a:ext cx="6112510" cy="1198880"/>
          </a:xfrm>
          <a:prstGeom prst="rect">
            <a:avLst/>
          </a:prstGeom>
          <a:noFill/>
        </p:spPr>
        <p:txBody>
          <a:bodyPr wrap="square" rtlCol="0">
            <a:spAutoFit/>
          </a:bodyPr>
          <a:p>
            <a:r>
              <a:rPr lang="en-US" altLang="en-US"/>
              <a:t>Query:</a:t>
            </a:r>
            <a:endParaRPr lang="en-US" altLang="en-US"/>
          </a:p>
          <a:p>
            <a:pPr lvl="1"/>
            <a:r>
              <a:rPr lang="en-US" altLang="en-US"/>
              <a:t>If a person consumes 200 grams of "Asperge witte rauw" (raw white asparagus), how much of their daily vitamin C requirement does it fulfill? </a:t>
            </a:r>
            <a:endParaRPr lang="en-US" altLang="en-US"/>
          </a:p>
        </p:txBody>
      </p:sp>
      <p:pic>
        <p:nvPicPr>
          <p:cNvPr id="6" name="Picture 5" descr="8_fix"/>
          <p:cNvPicPr>
            <a:picLocks noChangeAspect="1"/>
          </p:cNvPicPr>
          <p:nvPr/>
        </p:nvPicPr>
        <p:blipFill>
          <a:blip r:embed="rId1"/>
          <a:stretch>
            <a:fillRect/>
          </a:stretch>
        </p:blipFill>
        <p:spPr>
          <a:xfrm>
            <a:off x="5104765" y="2202180"/>
            <a:ext cx="7010400" cy="650875"/>
          </a:xfrm>
          <a:prstGeom prst="rect">
            <a:avLst/>
          </a:prstGeom>
          <a:ln w="15875">
            <a:solidFill>
              <a:schemeClr val="tx1"/>
            </a:solidFill>
          </a:ln>
        </p:spPr>
      </p:pic>
      <p:pic>
        <p:nvPicPr>
          <p:cNvPr id="4" name="Picture 3"/>
          <p:cNvPicPr>
            <a:picLocks noChangeAspect="1"/>
          </p:cNvPicPr>
          <p:nvPr/>
        </p:nvPicPr>
        <p:blipFill>
          <a:blip r:embed="rId2"/>
          <a:stretch>
            <a:fillRect/>
          </a:stretch>
        </p:blipFill>
        <p:spPr>
          <a:xfrm>
            <a:off x="5104765" y="3364230"/>
            <a:ext cx="6068060" cy="2170430"/>
          </a:xfrm>
          <a:prstGeom prst="rect">
            <a:avLst/>
          </a:prstGeom>
          <a:ln w="15875">
            <a:solidFill>
              <a:schemeClr val="tx1"/>
            </a:solidFill>
          </a:ln>
        </p:spPr>
      </p:pic>
      <p:sp>
        <p:nvSpPr>
          <p:cNvPr id="8" name="Text Box 7"/>
          <p:cNvSpPr txBox="1"/>
          <p:nvPr/>
        </p:nvSpPr>
        <p:spPr>
          <a:xfrm>
            <a:off x="5104765" y="262255"/>
            <a:ext cx="4660900" cy="368300"/>
          </a:xfrm>
          <a:prstGeom prst="rect">
            <a:avLst/>
          </a:prstGeom>
          <a:noFill/>
        </p:spPr>
        <p:txBody>
          <a:bodyPr wrap="square" rtlCol="0" anchor="t">
            <a:spAutoFit/>
          </a:bodyPr>
          <a:p>
            <a:pPr lvl="2" algn="r"/>
            <a:r>
              <a:rPr lang="en-US" altLang="en-US">
                <a:sym typeface="+mn-ea"/>
              </a:rPr>
              <a:t>lama-3.1-sonar-large-128k-online</a:t>
            </a:r>
            <a:endParaRPr lang="en-US" altLang="en-U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905510" y="2106930"/>
            <a:ext cx="4660900" cy="368300"/>
          </a:xfrm>
          <a:prstGeom prst="rect">
            <a:avLst/>
          </a:prstGeom>
          <a:noFill/>
        </p:spPr>
        <p:txBody>
          <a:bodyPr wrap="square" rtlCol="0" anchor="t">
            <a:spAutoFit/>
          </a:bodyPr>
          <a:p>
            <a:pPr lvl="2" algn="r"/>
            <a:r>
              <a:rPr lang="en-US" altLang="en-US">
                <a:sym typeface="+mn-ea"/>
              </a:rPr>
              <a:t>lama-3.1-sonar-huge-128k-online</a:t>
            </a:r>
            <a:endParaRPr lang="en-US" altLang="en-US">
              <a:sym typeface="+mn-ea"/>
            </a:endParaRPr>
          </a:p>
        </p:txBody>
      </p:sp>
      <p:pic>
        <p:nvPicPr>
          <p:cNvPr id="3" name="Picture 2" descr="8_perplexity_huge"/>
          <p:cNvPicPr>
            <a:picLocks noChangeAspect="1"/>
          </p:cNvPicPr>
          <p:nvPr/>
        </p:nvPicPr>
        <p:blipFill>
          <a:blip r:embed="rId1"/>
          <a:stretch>
            <a:fillRect/>
          </a:stretch>
        </p:blipFill>
        <p:spPr>
          <a:xfrm>
            <a:off x="4072255" y="343535"/>
            <a:ext cx="7990205" cy="5787390"/>
          </a:xfrm>
          <a:prstGeom prst="rect">
            <a:avLst/>
          </a:prstGeom>
        </p:spPr>
      </p:pic>
      <p:sp>
        <p:nvSpPr>
          <p:cNvPr id="12" name="Text Box 11"/>
          <p:cNvSpPr txBox="1"/>
          <p:nvPr/>
        </p:nvSpPr>
        <p:spPr>
          <a:xfrm>
            <a:off x="236855" y="3009900"/>
            <a:ext cx="3835400" cy="990600"/>
          </a:xfrm>
          <a:prstGeom prst="rect">
            <a:avLst/>
          </a:prstGeom>
          <a:noFill/>
        </p:spPr>
        <p:txBody>
          <a:bodyPr wrap="square" rtlCol="0">
            <a:noAutofit/>
          </a:bodyPr>
          <a:p>
            <a:r>
              <a:rPr lang="en-US"/>
              <a:t>Correctly parse the information from the dataset as well as external source and generate the result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OpenAI</a:t>
            </a:r>
            <a:endParaRPr lang="en-US" sz="32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3" name="Picture 2" descr="8_openai"/>
          <p:cNvPicPr>
            <a:picLocks noChangeAspect="1"/>
          </p:cNvPicPr>
          <p:nvPr/>
        </p:nvPicPr>
        <p:blipFill>
          <a:blip r:embed="rId1"/>
          <a:stretch>
            <a:fillRect/>
          </a:stretch>
        </p:blipFill>
        <p:spPr>
          <a:xfrm>
            <a:off x="4232275" y="1398270"/>
            <a:ext cx="6759575" cy="4958080"/>
          </a:xfrm>
          <a:prstGeom prst="rect">
            <a:avLst/>
          </a:prstGeom>
        </p:spPr>
      </p:pic>
      <p:sp>
        <p:nvSpPr>
          <p:cNvPr id="12" name="Text Box 11"/>
          <p:cNvSpPr txBox="1"/>
          <p:nvPr/>
        </p:nvSpPr>
        <p:spPr>
          <a:xfrm>
            <a:off x="236855" y="3009900"/>
            <a:ext cx="3835400" cy="990600"/>
          </a:xfrm>
          <a:prstGeom prst="rect">
            <a:avLst/>
          </a:prstGeom>
          <a:noFill/>
        </p:spPr>
        <p:txBody>
          <a:bodyPr wrap="square" rtlCol="0">
            <a:noAutofit/>
          </a:bodyPr>
          <a:p>
            <a:r>
              <a:rPr lang="en-US"/>
              <a:t>Correctly parse the information from the dataset as well as external source and generate the result.</a:t>
            </a:r>
            <a:br>
              <a:rPr lang="en-US"/>
            </a:br>
            <a:endParaRPr lang="en-US"/>
          </a:p>
          <a:p>
            <a:r>
              <a:rPr lang="en-US"/>
              <a:t>Compared to perplexity API, we cannot verify the countability of the external source.</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sz="3200"/>
              <a:t>Use case 8 - </a:t>
            </a:r>
            <a:r>
              <a:rPr lang="en-US" sz="3200">
                <a:sym typeface="+mn-ea"/>
              </a:rPr>
              <a:t>Perplexity (1)</a:t>
            </a:r>
            <a:endParaRPr lang="en-US" sz="3200"/>
          </a:p>
        </p:txBody>
      </p:sp>
      <p:sp>
        <p:nvSpPr>
          <p:cNvPr id="3" name="Content Placeholder 2"/>
          <p:cNvSpPr>
            <a:spLocks noGrp="1"/>
          </p:cNvSpPr>
          <p:nvPr>
            <p:ph sz="half" idx="1"/>
          </p:nvPr>
        </p:nvSpPr>
        <p:spPr>
          <a:xfrm>
            <a:off x="6388100" y="1508125"/>
            <a:ext cx="5181600" cy="643255"/>
          </a:xfrm>
        </p:spPr>
        <p:txBody>
          <a:bodyPr>
            <a:normAutofit fontScale="80000"/>
          </a:bodyPr>
          <a:p>
            <a:r>
              <a:rPr lang="en-US"/>
              <a:t>After editing, results shown below</a:t>
            </a:r>
            <a:endParaRPr lang="en-US"/>
          </a:p>
        </p:txBody>
      </p:sp>
      <p:sp>
        <p:nvSpPr>
          <p:cNvPr id="5" name="Content Placeholder 4"/>
          <p:cNvSpPr>
            <a:spLocks noGrp="1"/>
          </p:cNvSpPr>
          <p:nvPr>
            <p:ph sz="half" idx="2"/>
          </p:nvPr>
        </p:nvSpPr>
        <p:spPr>
          <a:xfrm>
            <a:off x="215900" y="1605280"/>
            <a:ext cx="6172200" cy="4351655"/>
          </a:xfrm>
        </p:spPr>
        <p:txBody>
          <a:bodyPr>
            <a:noAutofit/>
          </a:bodyPr>
          <a:p>
            <a:pPr marL="0" indent="0">
              <a:buNone/>
            </a:pPr>
            <a:r>
              <a:rPr lang="en-US" altLang="en-US" sz="1600" b="1"/>
              <a:t>Give an example in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8" name="Text Box 7"/>
          <p:cNvSpPr txBox="1"/>
          <p:nvPr/>
        </p:nvSpPr>
        <p:spPr>
          <a:xfrm>
            <a:off x="6388100" y="2237105"/>
            <a:ext cx="5715000" cy="4246245"/>
          </a:xfrm>
          <a:prstGeom prst="rect">
            <a:avLst/>
          </a:prstGeom>
          <a:noFill/>
        </p:spPr>
        <p:txBody>
          <a:bodyPr wrap="square" rtlCol="0">
            <a:spAutoFit/>
          </a:bodyPr>
          <a:p>
            <a:r>
              <a:rPr lang="en-US" altLang="en-US"/>
              <a:t>The consumption of 200 grams of white asparagus fulfills 66.67% of the daily vitamin C requirement.</a:t>
            </a:r>
            <a:endParaRPr lang="en-US" altLang="en-US"/>
          </a:p>
          <a:p>
            <a:endParaRPr lang="en-US" altLang="en-US"/>
          </a:p>
          <a:p>
            <a:r>
              <a:rPr lang="en-US" altLang="en-US"/>
              <a:t>To determine how much of the daily vitamin C requirement is fulfilled by consuming 200 grams of raw white asparagus, we need to follow these steps:</a:t>
            </a:r>
            <a:endParaRPr lang="en-US" altLang="en-US"/>
          </a:p>
          <a:p>
            <a:r>
              <a:rPr lang="en-US" altLang="en-US"/>
              <a:t>1. - 4. ... Consuming 200 grams of raw white asparagus provides approximately 16.67% of the daily vitamin C requirement for men.</a:t>
            </a:r>
            <a:endParaRPr lang="en-US" altLang="en-US"/>
          </a:p>
          <a:p>
            <a:endParaRPr lang="en-US" altLang="en-US"/>
          </a:p>
          <a:p>
            <a:r>
              <a:rPr lang="en-US" altLang="en-US"/>
              <a:t>**Python Query for Validation:**</a:t>
            </a:r>
            <a:endParaRPr lang="en-US" altLang="en-US"/>
          </a:p>
          <a:p>
            <a:r>
              <a:rPr lang="en-US" altLang="en-US"/>
              <a:t>...</a:t>
            </a:r>
            <a:endParaRPr lang="en-US" altLang="en-US"/>
          </a:p>
          <a:p>
            <a:endParaRPr lang="en-US" altLang="en-US"/>
          </a:p>
          <a:p>
            <a:r>
              <a:rPr lang="en-US" altLang="en-US"/>
              <a:t>The following are the citations used:</a:t>
            </a:r>
            <a:endParaRPr lang="en-US" altLang="en-US"/>
          </a:p>
          <a:p>
            <a:r>
              <a:rPr lang="en-US" altLang="en-US"/>
              <a:t>...</a:t>
            </a:r>
            <a:endParaRPr lang="en-US"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Comparison of the use of LLMs</a:t>
            </a:r>
            <a:endParaRPr lang="en-US"/>
          </a:p>
        </p:txBody>
      </p:sp>
      <p:sp>
        <p:nvSpPr>
          <p:cNvPr id="3" name="Content Placeholder 2"/>
          <p:cNvSpPr>
            <a:spLocks noGrp="1"/>
          </p:cNvSpPr>
          <p:nvPr>
            <p:ph idx="1"/>
          </p:nvPr>
        </p:nvSpPr>
        <p:spPr/>
        <p:txBody>
          <a:bodyPr/>
          <a:p>
            <a:r>
              <a:rPr lang="en-US"/>
              <a:t>OpenAI</a:t>
            </a:r>
            <a:endParaRPr lang="en-US"/>
          </a:p>
          <a:p>
            <a:pPr lvl="1"/>
            <a:r>
              <a:rPr lang="en-US" sz="2400"/>
              <a:t>Good at following command and present the result in decidated form</a:t>
            </a:r>
            <a:endParaRPr lang="en-US"/>
          </a:p>
          <a:p>
            <a:r>
              <a:rPr lang="en-US"/>
              <a:t>Perplexity</a:t>
            </a:r>
            <a:endParaRPr lang="en-US"/>
          </a:p>
          <a:p>
            <a:pPr lvl="1"/>
            <a:r>
              <a:rPr lang="en-US"/>
              <a:t>Access to online resources with references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3390265" y="3219450"/>
            <a:ext cx="7618095" cy="3136900"/>
          </a:xfrm>
          <a:prstGeom prst="rect">
            <a:avLst/>
          </a:prstGeom>
          <a:ln>
            <a:solidFill>
              <a:schemeClr val="tx1"/>
            </a:solidFill>
          </a:ln>
        </p:spPr>
      </p:pic>
      <p:pic>
        <p:nvPicPr>
          <p:cNvPr id="8" name="Picture 7"/>
          <p:cNvPicPr>
            <a:picLocks noChangeAspect="1"/>
          </p:cNvPicPr>
          <p:nvPr/>
        </p:nvPicPr>
        <p:blipFill>
          <a:blip r:embed="rId2"/>
          <a:srcRect b="35726"/>
          <a:stretch>
            <a:fillRect/>
          </a:stretch>
        </p:blipFill>
        <p:spPr>
          <a:xfrm>
            <a:off x="3390265" y="365125"/>
            <a:ext cx="7453630" cy="2286000"/>
          </a:xfrm>
          <a:prstGeom prst="rect">
            <a:avLst/>
          </a:prstGeom>
          <a:ln w="12700" cmpd="sng">
            <a:solidFill>
              <a:schemeClr val="tx1"/>
            </a:solidFill>
            <a:prstDash val="solid"/>
          </a:ln>
        </p:spPr>
      </p:pic>
      <p:sp>
        <p:nvSpPr>
          <p:cNvPr id="9" name="Text Box 8"/>
          <p:cNvSpPr txBox="1"/>
          <p:nvPr/>
        </p:nvSpPr>
        <p:spPr>
          <a:xfrm>
            <a:off x="6096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12" name="Text Box 11"/>
          <p:cNvSpPr txBox="1"/>
          <p:nvPr/>
        </p:nvSpPr>
        <p:spPr>
          <a:xfrm>
            <a:off x="0" y="1844675"/>
            <a:ext cx="3428365" cy="584200"/>
          </a:xfrm>
          <a:prstGeom prst="rect">
            <a:avLst/>
          </a:prstGeom>
          <a:noFill/>
        </p:spPr>
        <p:txBody>
          <a:bodyPr wrap="square" rtlCol="0" anchor="ctr" anchorCtr="0">
            <a:noAutofit/>
          </a:bodyPr>
          <a:p>
            <a:pPr algn="ctr"/>
            <a:r>
              <a:rPr lang="en-US"/>
              <a:t>Follow formatting instructions</a:t>
            </a:r>
            <a:endParaRPr lang="en-US"/>
          </a:p>
        </p:txBody>
      </p:sp>
      <p:sp>
        <p:nvSpPr>
          <p:cNvPr id="11" name="Text Box 10"/>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6100" y="0"/>
            <a:ext cx="10515600" cy="1325563"/>
          </a:xfrm>
        </p:spPr>
        <p:txBody>
          <a:bodyPr/>
          <a:p>
            <a:r>
              <a:rPr lang="en-US"/>
              <a:t>OpenAI</a:t>
            </a:r>
            <a:endParaRPr lang="en-US"/>
          </a:p>
        </p:txBody>
      </p:sp>
      <p:pic>
        <p:nvPicPr>
          <p:cNvPr id="5" name="Content Placeholder 4"/>
          <p:cNvPicPr>
            <a:picLocks noChangeAspect="1"/>
          </p:cNvPicPr>
          <p:nvPr>
            <p:ph idx="1"/>
          </p:nvPr>
        </p:nvPicPr>
        <p:blipFill>
          <a:blip r:embed="rId1"/>
          <a:stretch>
            <a:fillRect/>
          </a:stretch>
        </p:blipFill>
        <p:spPr>
          <a:xfrm>
            <a:off x="2193290" y="3488690"/>
            <a:ext cx="10151110" cy="323278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2"/>
          <a:stretch>
            <a:fillRect/>
          </a:stretch>
        </p:blipFill>
        <p:spPr>
          <a:xfrm>
            <a:off x="152400" y="917575"/>
            <a:ext cx="12192000" cy="2317115"/>
          </a:xfrm>
          <a:prstGeom prst="rect">
            <a:avLst/>
          </a:prstGeom>
        </p:spPr>
      </p:pic>
      <p:sp>
        <p:nvSpPr>
          <p:cNvPr id="7" name="Text Box 6"/>
          <p:cNvSpPr txBox="1"/>
          <p:nvPr/>
        </p:nvSpPr>
        <p:spPr>
          <a:xfrm>
            <a:off x="762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8" name="Rounded Rectangle 7"/>
          <p:cNvSpPr/>
          <p:nvPr/>
        </p:nvSpPr>
        <p:spPr>
          <a:xfrm>
            <a:off x="152400" y="1490980"/>
            <a:ext cx="11353800" cy="780415"/>
          </a:xfrm>
          <a:prstGeom prst="roundRect">
            <a:avLst/>
          </a:prstGeom>
          <a:ln w="2857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ounded Rectangle 8"/>
          <p:cNvSpPr/>
          <p:nvPr/>
        </p:nvSpPr>
        <p:spPr>
          <a:xfrm>
            <a:off x="2193290" y="3488690"/>
            <a:ext cx="7823835" cy="780415"/>
          </a:xfrm>
          <a:prstGeom prst="roundRect">
            <a:avLst/>
          </a:prstGeom>
          <a:ln w="28575">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2" name="Text Box 11"/>
          <p:cNvSpPr txBox="1"/>
          <p:nvPr/>
        </p:nvSpPr>
        <p:spPr>
          <a:xfrm>
            <a:off x="3386455" y="333375"/>
            <a:ext cx="6831965" cy="584200"/>
          </a:xfrm>
          <a:prstGeom prst="rect">
            <a:avLst/>
          </a:prstGeom>
          <a:noFill/>
        </p:spPr>
        <p:txBody>
          <a:bodyPr wrap="square" rtlCol="0">
            <a:noAutofit/>
          </a:bodyPr>
          <a:p>
            <a:r>
              <a:rPr lang="en-US"/>
              <a:t>Two kinds of answer for a given request, both kind of right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7" name="Text Box 6"/>
          <p:cNvSpPr txBox="1"/>
          <p:nvPr/>
        </p:nvSpPr>
        <p:spPr>
          <a:xfrm>
            <a:off x="460375"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pic>
        <p:nvPicPr>
          <p:cNvPr id="10" name="Content Placeholder 9"/>
          <p:cNvPicPr>
            <a:picLocks noChangeAspect="1"/>
          </p:cNvPicPr>
          <p:nvPr>
            <p:ph idx="1"/>
          </p:nvPr>
        </p:nvPicPr>
        <p:blipFill>
          <a:blip r:embed="rId1"/>
          <a:stretch>
            <a:fillRect/>
          </a:stretch>
        </p:blipFill>
        <p:spPr>
          <a:xfrm>
            <a:off x="2940685" y="2552700"/>
            <a:ext cx="8121015" cy="4194175"/>
          </a:xfrm>
          <a:prstGeom prst="rect">
            <a:avLst/>
          </a:prstGeom>
          <a:ln w="19050">
            <a:solidFill>
              <a:schemeClr val="tx1"/>
            </a:solidFill>
          </a:ln>
        </p:spPr>
      </p:pic>
      <p:pic>
        <p:nvPicPr>
          <p:cNvPr id="11" name="Picture 10" descr="8_openai"/>
          <p:cNvPicPr>
            <a:picLocks noChangeAspect="1"/>
          </p:cNvPicPr>
          <p:nvPr/>
        </p:nvPicPr>
        <p:blipFill>
          <a:blip r:embed="rId2"/>
          <a:srcRect t="59634"/>
          <a:stretch>
            <a:fillRect/>
          </a:stretch>
        </p:blipFill>
        <p:spPr>
          <a:xfrm>
            <a:off x="2924175" y="221615"/>
            <a:ext cx="8681085" cy="2199005"/>
          </a:xfrm>
          <a:prstGeom prst="rect">
            <a:avLst/>
          </a:prstGeom>
          <a:ln w="19050">
            <a:solidFill>
              <a:schemeClr val="tx1"/>
            </a:solidFill>
          </a:ln>
        </p:spPr>
      </p:pic>
      <p:sp>
        <p:nvSpPr>
          <p:cNvPr id="12" name="Text Box 11"/>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
        <p:nvSpPr>
          <p:cNvPr id="14" name="Text Box 13"/>
          <p:cNvSpPr txBox="1"/>
          <p:nvPr/>
        </p:nvSpPr>
        <p:spPr>
          <a:xfrm>
            <a:off x="8029575" y="5029200"/>
            <a:ext cx="1739900" cy="584200"/>
          </a:xfrm>
          <a:prstGeom prst="rect">
            <a:avLst/>
          </a:prstGeom>
          <a:noFill/>
          <a:ln w="15875">
            <a:solidFill>
              <a:schemeClr val="tx1"/>
            </a:solidFill>
          </a:ln>
        </p:spPr>
        <p:txBody>
          <a:bodyPr wrap="square" rtlCol="0" anchor="ctr" anchorCtr="0">
            <a:noAutofit/>
          </a:bodyPr>
          <a:p>
            <a:pPr algn="ctr"/>
            <a:r>
              <a:rPr lang="en-US"/>
              <a:t>With citations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Path forward</a:t>
            </a:r>
            <a:endParaRPr lang="en-US"/>
          </a:p>
        </p:txBody>
      </p:sp>
      <p:sp>
        <p:nvSpPr>
          <p:cNvPr id="3" name="Content Placeholder 2"/>
          <p:cNvSpPr>
            <a:spLocks noGrp="1"/>
          </p:cNvSpPr>
          <p:nvPr>
            <p:ph idx="1"/>
          </p:nvPr>
        </p:nvSpPr>
        <p:spPr/>
        <p:txBody>
          <a:bodyPr/>
          <a:p>
            <a:r>
              <a:rPr lang="en-US"/>
              <a:t>Integrate some of the dataset records to LLM</a:t>
            </a:r>
            <a:endParaRPr lang="en-US"/>
          </a:p>
          <a:p>
            <a:pPr lvl="1"/>
            <a:r>
              <a:rPr lang="en-US"/>
              <a:t>RAG, knowledge graph</a:t>
            </a:r>
            <a:endParaRPr lang="en-US"/>
          </a:p>
          <a:p>
            <a:pPr lvl="1"/>
            <a:r>
              <a:rPr lang="en-US"/>
              <a:t>Summary or other embeddings processing the structured dataset</a:t>
            </a:r>
            <a:endParaRPr lang="en-US"/>
          </a:p>
          <a:p>
            <a:pPr lvl="0"/>
            <a:r>
              <a:rPr lang="en-US"/>
              <a:t>Agent</a:t>
            </a:r>
            <a:endParaRPr lang="en-US"/>
          </a:p>
          <a:p>
            <a:pPr lvl="1"/>
            <a:r>
              <a:rPr lang="en-US"/>
              <a:t>For different types of query, use different agent/LLM</a:t>
            </a:r>
            <a:endParaRPr lang="en-US"/>
          </a:p>
          <a:p>
            <a:pPr lvl="1"/>
            <a:r>
              <a:rPr lang="en-US"/>
              <a:t>Make agents working on different functionalities and cooperate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Problem (from assignment)</a:t>
            </a:r>
            <a:endParaRPr lang="en-US"/>
          </a:p>
        </p:txBody>
      </p:sp>
      <p:sp>
        <p:nvSpPr>
          <p:cNvPr id="3" name="Content Placeholder 2"/>
          <p:cNvSpPr>
            <a:spLocks noGrp="1"/>
          </p:cNvSpPr>
          <p:nvPr>
            <p:ph idx="1"/>
          </p:nvPr>
        </p:nvSpPr>
        <p:spPr/>
        <p:txBody>
          <a:bodyPr>
            <a:normAutofit/>
          </a:bodyPr>
          <a:p>
            <a:pPr marL="0" indent="0">
              <a:buNone/>
            </a:pPr>
            <a:r>
              <a:rPr lang="en-US" altLang="en-US" sz="2400"/>
              <a:t>Create an interactive Question-and-Answer (Q&amp;A) system using a food dataset. The system should:</a:t>
            </a:r>
            <a:endParaRPr lang="en-US" altLang="en-US" sz="2400"/>
          </a:p>
          <a:p>
            <a:pPr marL="0" indent="0">
              <a:buNone/>
            </a:pPr>
            <a:endParaRPr lang="en-US" altLang="en-US" sz="2400"/>
          </a:p>
          <a:p>
            <a:pPr marL="0" indent="0">
              <a:buNone/>
            </a:pPr>
            <a:r>
              <a:rPr lang="en-US" altLang="en-US" sz="2400"/>
              <a:t>1. Answer questions directly from the provided dataset.</a:t>
            </a:r>
            <a:endParaRPr lang="en-US" altLang="en-US" sz="2400"/>
          </a:p>
          <a:p>
            <a:pPr marL="0" indent="0">
              <a:buNone/>
            </a:pPr>
            <a:r>
              <a:rPr lang="en-US" altLang="en-US" sz="2400"/>
              <a:t>2. Handle questions for which the answer is not available in the dataset by finding alternative ways to gather information (e.g., internet search, feedback interactions, or other creative methods).</a:t>
            </a:r>
            <a:endParaRPr lang="en-US" altLang="en-US" sz="2400"/>
          </a:p>
          <a:p>
            <a:pPr marL="0" indent="0">
              <a:buNone/>
            </a:pPr>
            <a:r>
              <a:rPr lang="en-US" altLang="en-US" sz="2400"/>
              <a:t>3. Explain how the system determines answers and provide sources for any external information used.</a:t>
            </a:r>
            <a:endParaRPr lang="en-US" altLang="en-US" sz="2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Basic statistics and information</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10" name="Picture 9" descr="dtypes"/>
          <p:cNvPicPr>
            <a:picLocks noChangeAspect="1"/>
          </p:cNvPicPr>
          <p:nvPr/>
        </p:nvPicPr>
        <p:blipFill>
          <a:blip r:embed="rId1"/>
          <a:stretch>
            <a:fillRect/>
          </a:stretch>
        </p:blipFill>
        <p:spPr>
          <a:xfrm>
            <a:off x="7464425" y="4196715"/>
            <a:ext cx="4044950" cy="2524760"/>
          </a:xfrm>
          <a:prstGeom prst="rect">
            <a:avLst/>
          </a:prstGeom>
        </p:spPr>
      </p:pic>
      <p:pic>
        <p:nvPicPr>
          <p:cNvPr id="11" name="Picture 10" descr="category"/>
          <p:cNvPicPr>
            <a:picLocks noChangeAspect="1"/>
          </p:cNvPicPr>
          <p:nvPr/>
        </p:nvPicPr>
        <p:blipFill>
          <a:blip r:embed="rId2"/>
          <a:stretch>
            <a:fillRect/>
          </a:stretch>
        </p:blipFill>
        <p:spPr>
          <a:xfrm>
            <a:off x="520065" y="4398010"/>
            <a:ext cx="6452235" cy="2323465"/>
          </a:xfrm>
          <a:prstGeom prst="rect">
            <a:avLst/>
          </a:prstGeom>
        </p:spPr>
      </p:pic>
      <p:pic>
        <p:nvPicPr>
          <p:cNvPr id="12" name="Picture 11" descr="describe"/>
          <p:cNvPicPr>
            <a:picLocks noChangeAspect="1"/>
          </p:cNvPicPr>
          <p:nvPr/>
        </p:nvPicPr>
        <p:blipFill>
          <a:blip r:embed="rId3"/>
          <a:stretch>
            <a:fillRect/>
          </a:stretch>
        </p:blipFill>
        <p:spPr>
          <a:xfrm>
            <a:off x="520065" y="1588770"/>
            <a:ext cx="8623300" cy="2919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Visualizations</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3" name="Picture 2" descr="eda"/>
          <p:cNvPicPr>
            <a:picLocks noChangeAspect="1"/>
          </p:cNvPicPr>
          <p:nvPr/>
        </p:nvPicPr>
        <p:blipFill>
          <a:blip r:embed="rId1"/>
          <a:stretch>
            <a:fillRect/>
          </a:stretch>
        </p:blipFill>
        <p:spPr>
          <a:xfrm>
            <a:off x="381635" y="1867535"/>
            <a:ext cx="11581765" cy="4230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Cleaning the data</a:t>
            </a:r>
            <a:endParaRPr lang="en-US"/>
          </a:p>
        </p:txBody>
      </p:sp>
      <p:sp>
        <p:nvSpPr>
          <p:cNvPr id="3" name="Content Placeholder 2"/>
          <p:cNvSpPr>
            <a:spLocks noGrp="1"/>
          </p:cNvSpPr>
          <p:nvPr>
            <p:ph idx="1"/>
          </p:nvPr>
        </p:nvSpPr>
        <p:spPr/>
        <p:txBody>
          <a:bodyPr/>
          <a:p>
            <a:r>
              <a:rPr lang="en-US" altLang="en-US">
                <a:sym typeface="+mn-ea"/>
              </a:rPr>
              <a:t>Some columns are treated as string as the decimal uses ‘,’. ValueError: could not convert string to float: '0,3'</a:t>
            </a:r>
            <a:endParaRPr lang="en-US" altLang="en-US"/>
          </a:p>
          <a:p>
            <a:pPr lvl="1"/>
            <a:r>
              <a:rPr lang="en-US" altLang="en-US"/>
              <a:t>df_clean[col] = df[col].str.replace(',', '').astype(float)</a:t>
            </a:r>
            <a:endParaRPr lang="en-US" altLang="en-US"/>
          </a:p>
          <a:p>
            <a:r>
              <a:rPr lang="en-US" altLang="en-US"/>
              <a:t>Null Value</a:t>
            </a:r>
            <a:endParaRPr lang="en-US" altLang="en-US"/>
          </a:p>
          <a:p>
            <a:pPr lvl="1"/>
            <a:r>
              <a:rPr lang="en-US" altLang="en-US"/>
              <a:t>df_clean[col].replace(np.nan, 0, inplace=True)</a:t>
            </a:r>
            <a:endParaRPr lang="en-US" altLang="en-US"/>
          </a:p>
          <a:p>
            <a:r>
              <a:rPr lang="en-US" altLang="en-US"/>
              <a:t>Save the clean data as ‘NEVO2023_8.0_clean.csv’</a:t>
            </a:r>
            <a:endParaRPr lang="en-US" altLang="en-US"/>
          </a:p>
          <a:p>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Solution</a:t>
            </a:r>
            <a:endParaRPr lang="en-US"/>
          </a:p>
        </p:txBody>
      </p:sp>
      <p:sp>
        <p:nvSpPr>
          <p:cNvPr id="3" name="Content Placeholder 2"/>
          <p:cNvSpPr>
            <a:spLocks noGrp="1"/>
          </p:cNvSpPr>
          <p:nvPr>
            <p:ph sz="half" idx="1"/>
          </p:nvPr>
        </p:nvSpPr>
        <p:spPr/>
        <p:txBody>
          <a:bodyPr>
            <a:noAutofit/>
          </a:bodyPr>
          <a:p>
            <a:r>
              <a:rPr lang="en-US" sz="2000"/>
              <a:t>Use LLMs to process user request on the target dataset and return python script</a:t>
            </a:r>
            <a:endParaRPr lang="en-US" sz="2000"/>
          </a:p>
          <a:p>
            <a:r>
              <a:rPr lang="en-US" sz="2000"/>
              <a:t>Execute the python script and display the result </a:t>
            </a:r>
            <a:endParaRPr lang="en-US" sz="2000"/>
          </a:p>
          <a:p>
            <a:r>
              <a:rPr lang="en-US" sz="2000"/>
              <a:t>UI</a:t>
            </a:r>
            <a:endParaRPr lang="en-US" sz="2000"/>
          </a:p>
          <a:p>
            <a:pPr lvl="1"/>
            <a:r>
              <a:rPr lang="en-US" sz="1800"/>
              <a:t>Python</a:t>
            </a:r>
            <a:endParaRPr lang="en-US" sz="1800"/>
          </a:p>
          <a:p>
            <a:pPr lvl="1"/>
            <a:r>
              <a:rPr lang="en-US" sz="1800"/>
              <a:t>Library: Dash, Pandas</a:t>
            </a:r>
            <a:endParaRPr lang="en-US" sz="1800"/>
          </a:p>
          <a:p>
            <a:r>
              <a:rPr lang="en-US" sz="2000"/>
              <a:t>Back-end</a:t>
            </a:r>
            <a:endParaRPr lang="en-US" sz="2000"/>
          </a:p>
          <a:p>
            <a:pPr lvl="1"/>
            <a:r>
              <a:rPr lang="en-US" sz="1800"/>
              <a:t>Python</a:t>
            </a:r>
            <a:endParaRPr lang="en-US" sz="1800"/>
          </a:p>
          <a:p>
            <a:pPr lvl="1"/>
            <a:r>
              <a:rPr lang="en-US" sz="1800">
                <a:sym typeface="+mn-ea"/>
              </a:rPr>
              <a:t>API</a:t>
            </a:r>
            <a:endParaRPr lang="en-US" sz="1800">
              <a:sym typeface="+mn-ea"/>
            </a:endParaRPr>
          </a:p>
          <a:p>
            <a:pPr lvl="2"/>
            <a:r>
              <a:rPr lang="en-US" sz="1400">
                <a:sym typeface="+mn-ea"/>
              </a:rPr>
              <a:t>OpenAI - </a:t>
            </a:r>
            <a:r>
              <a:rPr lang="en-US" altLang="en-US" sz="1400">
                <a:sym typeface="+mn-ea"/>
              </a:rPr>
              <a:t>gpt-4o</a:t>
            </a:r>
            <a:endParaRPr lang="en-US" altLang="en-US" sz="1400">
              <a:sym typeface="+mn-ea"/>
            </a:endParaRPr>
          </a:p>
          <a:p>
            <a:pPr lvl="2"/>
            <a:r>
              <a:rPr lang="en-US" sz="1400">
                <a:sym typeface="+mn-ea"/>
              </a:rPr>
              <a:t>Perplexity</a:t>
            </a:r>
            <a:r>
              <a:rPr lang="en-US" sz="1400"/>
              <a:t> - </a:t>
            </a:r>
            <a:r>
              <a:rPr lang="en-US" altLang="en-US" sz="1400"/>
              <a:t>llama-3.1-sonar-large-128k-online</a:t>
            </a:r>
            <a:endParaRPr lang="en-US" altLang="en-US" sz="1400"/>
          </a:p>
          <a:p>
            <a:pPr lvl="1"/>
            <a:r>
              <a:rPr lang="en-US" altLang="en-US" sz="1600"/>
              <a:t>The system prompt contains the context and requirements</a:t>
            </a:r>
            <a:endParaRPr lang="en-US" altLang="en-US" sz="1600"/>
          </a:p>
        </p:txBody>
      </p:sp>
      <p:sp>
        <p:nvSpPr>
          <p:cNvPr id="5" name="Content Placeholder 4"/>
          <p:cNvSpPr>
            <a:spLocks noGrp="1"/>
          </p:cNvSpPr>
          <p:nvPr>
            <p:ph sz="half" idx="2"/>
          </p:nvPr>
        </p:nvSpPr>
        <p:spPr>
          <a:xfrm>
            <a:off x="6197600" y="1847850"/>
            <a:ext cx="5994400" cy="4351655"/>
          </a:xfrm>
        </p:spPr>
        <p:txBody>
          <a:bodyPr/>
          <a:p>
            <a:pPr marL="0" indent="0">
              <a:buNone/>
            </a:pPr>
            <a:r>
              <a:rPr lang="en-US" altLang="en-US" sz="1600"/>
              <a:t># Example code of using LLM API</a:t>
            </a:r>
            <a:endParaRPr lang="en-US" altLang="en-US" sz="1600"/>
          </a:p>
          <a:p>
            <a:pPr marL="0" indent="0">
              <a:buNone/>
            </a:pPr>
            <a:r>
              <a:rPr lang="en-US" altLang="en-US" sz="1600"/>
              <a:t>completion = client.chat.completions.create(</a:t>
            </a:r>
            <a:endParaRPr lang="en-US" altLang="en-US" sz="1600"/>
          </a:p>
          <a:p>
            <a:pPr marL="0" indent="0">
              <a:buNone/>
            </a:pPr>
            <a:r>
              <a:rPr lang="en-US" altLang="en-US" sz="1600"/>
              <a:t>        model="llama-3.1-sonar-large-128k-online",</a:t>
            </a:r>
            <a:endParaRPr lang="en-US" altLang="en-US" sz="1600"/>
          </a:p>
          <a:p>
            <a:pPr marL="0" indent="0">
              <a:buNone/>
            </a:pPr>
            <a:r>
              <a:rPr lang="en-US" altLang="en-US" sz="1600"/>
              <a:t>        messages=[</a:t>
            </a:r>
            <a:endParaRPr lang="en-US" altLang="en-US" sz="1600"/>
          </a:p>
          <a:p>
            <a:pPr marL="0" indent="0">
              <a:buNone/>
            </a:pPr>
            <a:r>
              <a:rPr lang="en-US" altLang="en-US" sz="1600"/>
              <a:t>            {"role": "system", "content": sys_prompt}, </a:t>
            </a:r>
            <a:r>
              <a:rPr lang="en-US" altLang="en-US" sz="1600">
                <a:solidFill>
                  <a:schemeClr val="accent6"/>
                </a:solidFill>
                <a:sym typeface="+mn-ea"/>
              </a:rPr>
              <a:t># context</a:t>
            </a:r>
            <a:r>
              <a:rPr lang="en-US" altLang="en-US" sz="1600"/>
              <a:t>                 	{"role": "user", "content": prompt} </a:t>
            </a:r>
            <a:r>
              <a:rPr lang="en-US" altLang="en-US" sz="1600">
                <a:solidFill>
                  <a:schemeClr val="accent6"/>
                </a:solidFill>
              </a:rPr>
              <a:t># user question</a:t>
            </a:r>
            <a:endParaRPr lang="en-US" altLang="en-US" sz="1600"/>
          </a:p>
          <a:p>
            <a:pPr marL="0" indent="0">
              <a:buNone/>
            </a:pPr>
            <a:r>
              <a:rPr lang="en-US" altLang="en-US" sz="1600"/>
              <a:t>        ],</a:t>
            </a:r>
            <a:endParaRPr lang="en-US" altLang="en-US" sz="1600"/>
          </a:p>
          <a:p>
            <a:pPr marL="0" indent="0">
              <a:buNone/>
            </a:pPr>
            <a:r>
              <a:rPr lang="en-US" altLang="en-US" sz="1600"/>
              <a:t>        temperature=0.9,</a:t>
            </a:r>
            <a:endParaRPr lang="en-US" altLang="en-US" sz="1600"/>
          </a:p>
          <a:p>
            <a:pPr marL="0" indent="0">
              <a:buNone/>
            </a:pPr>
            <a:r>
              <a:rPr lang="en-US" altLang="en-US" sz="1600"/>
              <a:t>    )</a:t>
            </a:r>
            <a:endParaRPr lang="en-US" altLang="en-US" sz="1600"/>
          </a:p>
          <a:p>
            <a:pPr marL="0" indent="0">
              <a:buNone/>
            </a:pPr>
            <a:r>
              <a:rPr lang="en-US" altLang="en-US" sz="1600"/>
              <a:t>    message = completion.choices[0].message</a:t>
            </a:r>
            <a:endParaRPr lang="en-US" altLang="en-US" sz="1600"/>
          </a:p>
          <a:p>
            <a:pPr marL="0" indent="0">
              <a:buNone/>
            </a:pPr>
            <a:r>
              <a:rPr lang="en-US" altLang="en-US" sz="1600"/>
              <a:t>    citations = completion.citations </a:t>
            </a:r>
            <a:r>
              <a:rPr lang="en-US" altLang="en-US" sz="1600">
                <a:solidFill>
                  <a:schemeClr val="accent6"/>
                </a:solidFill>
                <a:sym typeface="+mn-ea"/>
              </a:rPr>
              <a:t>#applicable in Perplexity</a:t>
            </a:r>
            <a:endParaRPr lang="en-US" altLang="en-US" sz="16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a:t>
            </a:r>
            <a:endParaRPr lang="en-US"/>
          </a:p>
        </p:txBody>
      </p:sp>
      <p:sp>
        <p:nvSpPr>
          <p:cNvPr id="7" name="Content Placeholder 6"/>
          <p:cNvSpPr>
            <a:spLocks noGrp="1"/>
          </p:cNvSpPr>
          <p:nvPr>
            <p:ph idx="1"/>
          </p:nvPr>
        </p:nvSpPr>
        <p:spPr/>
        <p:txBody>
          <a:bodyPr/>
          <a:p>
            <a:r>
              <a:rPr lang="en-US"/>
              <a:t>Describe the context</a:t>
            </a:r>
            <a:endParaRPr lang="en-US"/>
          </a:p>
          <a:p>
            <a:r>
              <a:rPr lang="en-US"/>
              <a:t>Add column names (and potential full names) of the datasets</a:t>
            </a:r>
            <a:endParaRPr lang="en-US"/>
          </a:p>
          <a:p>
            <a:r>
              <a:rPr lang="en-US"/>
              <a:t>Add instructions</a:t>
            </a:r>
            <a:endParaRPr lang="en-US"/>
          </a:p>
          <a:p>
            <a:pPr lvl="1"/>
            <a:r>
              <a:rPr lang="en-US"/>
              <a:t>Type of query (w/o data, w/o external source)</a:t>
            </a:r>
            <a:endParaRPr lang="en-US"/>
          </a:p>
          <a:p>
            <a:pPr lvl="1"/>
            <a:r>
              <a:rPr lang="en-US"/>
              <a:t>Returned content (python script)</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Usage</a:t>
            </a:r>
            <a:endParaRPr lang="en-US"/>
          </a:p>
        </p:txBody>
      </p:sp>
      <p:sp>
        <p:nvSpPr>
          <p:cNvPr id="3" name="Content Placeholder 2"/>
          <p:cNvSpPr>
            <a:spLocks noGrp="1"/>
          </p:cNvSpPr>
          <p:nvPr>
            <p:ph idx="1"/>
          </p:nvPr>
        </p:nvSpPr>
        <p:spPr>
          <a:xfrm>
            <a:off x="838200" y="1405255"/>
            <a:ext cx="10515600" cy="4351338"/>
          </a:xfrm>
        </p:spPr>
        <p:txBody>
          <a:bodyPr/>
          <a:p>
            <a:r>
              <a:rPr lang="en-US" sz="2000"/>
              <a:t>Using Dash to create dashboard</a:t>
            </a:r>
            <a:endParaRPr lang="en-US" sz="2000"/>
          </a:p>
          <a:p>
            <a:r>
              <a:rPr lang="en-US" sz="2000"/>
              <a:t>Users can explore the dataset with selected food group and value to display</a:t>
            </a:r>
            <a:endParaRPr lang="en-US" sz="2000"/>
          </a:p>
          <a:p>
            <a:r>
              <a:rPr lang="en-US" sz="2000"/>
              <a:t>Usesrs can also type in requests in the text box</a:t>
            </a:r>
            <a:endParaRPr lang="en-US" sz="2000"/>
          </a:p>
          <a:p>
            <a:r>
              <a:rPr lang="en-US" sz="2000"/>
              <a:t>Fill in your perplexity API key in .env</a:t>
            </a:r>
            <a:endParaRPr lang="en-US" sz="2000"/>
          </a:p>
          <a:p>
            <a:r>
              <a:rPr lang="en-US" sz="2000"/>
              <a:t>Usage: </a:t>
            </a:r>
            <a:r>
              <a:rPr lang="en-US" sz="2000" b="1"/>
              <a:t>python3 dashboard.py, then check out </a:t>
            </a:r>
            <a:r>
              <a:rPr lang="en-US" altLang="en-US" sz="2000" b="1"/>
              <a:t>http://127.0.0.1:8050/</a:t>
            </a:r>
            <a:endParaRPr lang="en-US" altLang="en-US" sz="2000" b="1"/>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8" name="Picture 7"/>
          <p:cNvPicPr>
            <a:picLocks noChangeAspect="1"/>
          </p:cNvPicPr>
          <p:nvPr/>
        </p:nvPicPr>
        <p:blipFill>
          <a:blip r:embed="rId1"/>
          <a:stretch>
            <a:fillRect/>
          </a:stretch>
        </p:blipFill>
        <p:spPr>
          <a:xfrm>
            <a:off x="838200" y="3573780"/>
            <a:ext cx="10377805" cy="31476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8161</Words>
  <Application>WPS Writer</Application>
  <PresentationFormat>Widescreen</PresentationFormat>
  <Paragraphs>276</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Calibri Light</vt:lpstr>
      <vt:lpstr>Helvetica Neue</vt:lpstr>
      <vt:lpstr>Calibri</vt:lpstr>
      <vt:lpstr>Microsoft YaHei</vt:lpstr>
      <vt:lpstr>汉仪旗黑</vt:lpstr>
      <vt:lpstr>Arial Unicode MS</vt:lpstr>
      <vt:lpstr>宋体-简</vt:lpstr>
      <vt:lpstr>Office Theme</vt:lpstr>
      <vt:lpstr>Project on Q&amp;A system on food data</vt:lpstr>
      <vt:lpstr>Skeleton</vt:lpstr>
      <vt:lpstr>Problem (from assignment)</vt:lpstr>
      <vt:lpstr>Exploratory data analysis</vt:lpstr>
      <vt:lpstr>Exploratory data analysis</vt:lpstr>
      <vt:lpstr>Cleaning the data</vt:lpstr>
      <vt:lpstr>Solution</vt:lpstr>
      <vt:lpstr>Prompt</vt:lpstr>
      <vt:lpstr>Usage</vt:lpstr>
      <vt:lpstr>UI</vt:lpstr>
      <vt:lpstr>Use cases</vt:lpstr>
      <vt:lpstr>Use cases 1 - What is the energy content (in kcal) of 100 grams of "Aardappelen rauw" (raw potatoes)?</vt:lpstr>
      <vt:lpstr>Use cases 2 - List all food items in the dataset that contain traces of "CARTA." (openai)</vt:lpstr>
      <vt:lpstr>Use cases 3 - Which vegetable in the dataset has the highest amount of vitamin C per 100 grams? (openai)</vt:lpstr>
      <vt:lpstr>Use cases 4 - Find the protein content (in grams) of "Rijst witte rauw" (raw white rice) and compare it with "Pasta witte rauw" (raw white pasta). Which one has more protein?? (openai)</vt:lpstr>
      <vt:lpstr>Use cases 5 - Which food items contain more than 10 grams of fiber per 100 grams? (openai)</vt:lpstr>
      <vt:lpstr>Use cases 6 - Calculate the average fat content (in grams) for all foods in the "Groente" (vegetables) category - openai</vt:lpstr>
      <vt:lpstr>Use cases 7 - What is the recommended daily intake of dietary fiber for an adult? - perplexity</vt:lpstr>
      <vt:lpstr>Use Case 8 - Perplexity (simple prompt)</vt:lpstr>
      <vt:lpstr>Use Case 8 Perplexity</vt:lpstr>
      <vt:lpstr>Use Case 8  Perplexity</vt:lpstr>
      <vt:lpstr>Use Case 8 - OpenAI</vt:lpstr>
      <vt:lpstr>Use case 8 - Perplexity (1)</vt:lpstr>
      <vt:lpstr>Comparison of the use of LLMs</vt:lpstr>
      <vt:lpstr>PowerPoint 演示文稿</vt:lpstr>
      <vt:lpstr>OpenAI</vt:lpstr>
      <vt:lpstr>PowerPoint 演示文稿</vt:lpstr>
      <vt:lpstr>Path forward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Q&amp;A on food data</dc:title>
  <dc:creator>lizy</dc:creator>
  <cp:lastModifiedBy>lizy</cp:lastModifiedBy>
  <cp:revision>208</cp:revision>
  <dcterms:created xsi:type="dcterms:W3CDTF">2025-01-17T10:09:55Z</dcterms:created>
  <dcterms:modified xsi:type="dcterms:W3CDTF">2025-01-17T10:09:55Z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C569117C9D1CE426B8BE8767979CE94F_41</vt:lpwstr>
  </property>
  <property fmtid="{D5CDD505-2E9C-101B-9397-08002B2CF9AE}" pid="3" name="KSOProductBuildVer">
    <vt:lpwstr>1033-6.11.0.8608</vt:lpwstr>
  </property>
</Properties>
</file>